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9" r:id="rId2"/>
    <p:sldId id="260" r:id="rId3"/>
    <p:sldId id="273" r:id="rId4"/>
    <p:sldId id="261" r:id="rId5"/>
    <p:sldId id="262" r:id="rId6"/>
    <p:sldId id="263" r:id="rId7"/>
    <p:sldId id="264" r:id="rId8"/>
    <p:sldId id="279" r:id="rId9"/>
    <p:sldId id="280" r:id="rId10"/>
    <p:sldId id="265" r:id="rId11"/>
    <p:sldId id="266" r:id="rId12"/>
    <p:sldId id="271" r:id="rId13"/>
    <p:sldId id="274" r:id="rId14"/>
    <p:sldId id="277" r:id="rId15"/>
    <p:sldId id="278" r:id="rId16"/>
    <p:sldId id="286" r:id="rId17"/>
    <p:sldId id="289" r:id="rId18"/>
    <p:sldId id="290" r:id="rId19"/>
    <p:sldId id="291" r:id="rId20"/>
    <p:sldId id="299" r:id="rId21"/>
    <p:sldId id="300" r:id="rId22"/>
    <p:sldId id="293" r:id="rId23"/>
    <p:sldId id="298" r:id="rId24"/>
    <p:sldId id="297" r:id="rId25"/>
    <p:sldId id="295" r:id="rId26"/>
    <p:sldId id="305" r:id="rId27"/>
    <p:sldId id="304" r:id="rId28"/>
    <p:sldId id="303" r:id="rId29"/>
    <p:sldId id="302" r:id="rId30"/>
    <p:sldId id="301" r:id="rId31"/>
    <p:sldId id="312" r:id="rId32"/>
    <p:sldId id="268" r:id="rId33"/>
    <p:sldId id="310" r:id="rId34"/>
    <p:sldId id="309" r:id="rId35"/>
    <p:sldId id="307" r:id="rId36"/>
    <p:sldId id="315" r:id="rId37"/>
    <p:sldId id="323" r:id="rId38"/>
    <p:sldId id="322" r:id="rId39"/>
    <p:sldId id="321" r:id="rId40"/>
    <p:sldId id="319" r:id="rId41"/>
    <p:sldId id="31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38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34895-F36B-4D75-8F4A-FC1275C09BA5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9D49A-B638-4984-B992-0C2D55346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9D49A-B638-4984-B992-0C2D55346CE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4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9D49A-B638-4984-B992-0C2D55346CE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07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8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9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07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51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52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38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00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2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0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1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9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4E728-11B8-4611-8451-9A7597949E4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D7062-5792-4B60-AEE1-2FA2432D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2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doshkolnik.ru/okr-mir/26476-primenenie-igrovyh-tehnologiiy-dlya-razvitiya-poznavatelnoiy-aktivnosti-deteiy-doshkolnogo-vozrasta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0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6.pn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843"/>
            <a:ext cx="12192000" cy="68928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191" y="745435"/>
            <a:ext cx="9144000" cy="4618327"/>
          </a:xfrm>
        </p:spPr>
        <p:txBody>
          <a:bodyPr>
            <a:normAutofit fontScale="90000"/>
          </a:bodyPr>
          <a:lstStyle/>
          <a:p>
            <a:r>
              <a:rPr lang="ru-RU" b="1" i="0" u="none" strike="noStrike" dirty="0" smtClean="0">
                <a:solidFill>
                  <a:srgbClr val="003479"/>
                </a:solidFill>
                <a:effectLst/>
                <a:latin typeface="Georgia" panose="02040502050405020303" pitchFamily="18" charset="0"/>
                <a:hlinkClick r:id="rId4"/>
              </a:rPr>
              <a:t/>
            </a:r>
            <a:br>
              <a:rPr lang="ru-RU" b="1" i="0" u="none" strike="noStrike" dirty="0" smtClean="0">
                <a:solidFill>
                  <a:srgbClr val="003479"/>
                </a:solidFill>
                <a:effectLst/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  <a:t/>
            </a:r>
            <a:br>
              <a:rPr lang="ru-RU" b="1" dirty="0" smtClean="0">
                <a:solidFill>
                  <a:srgbClr val="003479"/>
                </a:solidFill>
                <a:latin typeface="Georgia" panose="02040502050405020303" pitchFamily="18" charset="0"/>
                <a:hlinkClick r:id="rId4"/>
              </a:rPr>
            </a:br>
            <a:r>
              <a:rPr lang="ru-RU" b="1" i="0" u="none" strike="noStrike" dirty="0" smtClean="0">
                <a:solidFill>
                  <a:srgbClr val="003479"/>
                </a:solidFill>
                <a:effectLst/>
                <a:latin typeface="Georgia" panose="02040502050405020303" pitchFamily="18" charset="0"/>
                <a:hlinkClick r:id="rId4"/>
              </a:rPr>
              <a:t>Применение игровых технологий для развития познавательной активности детей дошкольного возраста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956" y="5431679"/>
            <a:ext cx="5195228" cy="1426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69439" y="0"/>
            <a:ext cx="4178263" cy="1023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8620" y="5636208"/>
            <a:ext cx="29290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>
                <a:latin typeface="Verdana"/>
              </a:rPr>
              <a:t>Подготовила воспитатель </a:t>
            </a:r>
          </a:p>
          <a:p>
            <a:pPr lvl="0"/>
            <a:r>
              <a:rPr lang="ru-RU" sz="1400" b="1" dirty="0">
                <a:latin typeface="Verdana"/>
              </a:rPr>
              <a:t>МКДОУ детский сад №</a:t>
            </a:r>
            <a:r>
              <a:rPr lang="ru-RU" sz="1400" b="1" dirty="0" smtClean="0">
                <a:latin typeface="Verdana"/>
              </a:rPr>
              <a:t>2, </a:t>
            </a:r>
          </a:p>
          <a:p>
            <a:pPr lvl="0"/>
            <a:r>
              <a:rPr lang="ru-RU" sz="1400" b="1" dirty="0" smtClean="0">
                <a:latin typeface="Verdana"/>
              </a:rPr>
              <a:t>г. Острогожск  </a:t>
            </a:r>
            <a:endParaRPr lang="ru-RU" sz="1400" b="1" dirty="0">
              <a:latin typeface="Verdana"/>
            </a:endParaRPr>
          </a:p>
          <a:p>
            <a:pPr lvl="0"/>
            <a:r>
              <a:rPr lang="ru-RU" b="1" dirty="0">
                <a:latin typeface="Verdana"/>
              </a:rPr>
              <a:t>Денисова Св. В.</a:t>
            </a:r>
          </a:p>
        </p:txBody>
      </p:sp>
    </p:spTree>
    <p:extLst>
      <p:ext uri="{BB962C8B-B14F-4D97-AF65-F5344CB8AC3E}">
        <p14:creationId xmlns:p14="http://schemas.microsoft.com/office/powerpoint/2010/main" val="13245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8505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530" y="132241"/>
            <a:ext cx="11820940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организации предметно-пространственной среды в ДОУ.</a:t>
            </a:r>
            <a:endParaRPr lang="ru-RU" sz="2800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709" y="757113"/>
            <a:ext cx="4402355" cy="586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773" y="757113"/>
            <a:ext cx="4501842" cy="594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9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8505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5835" y="163638"/>
            <a:ext cx="1188057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  </a:t>
            </a:r>
            <a:r>
              <a:rPr lang="ru-RU" sz="2800" dirty="0" smtClean="0">
                <a:solidFill>
                  <a:srgbClr val="002060"/>
                </a:solidFill>
              </a:rPr>
              <a:t>Согласно</a:t>
            </a:r>
            <a:r>
              <a:rPr lang="ru-RU" sz="3200" dirty="0" smtClean="0"/>
              <a:t> </a:t>
            </a:r>
            <a:r>
              <a:rPr lang="ru-RU" sz="3200" b="1" dirty="0">
                <a:solidFill>
                  <a:srgbClr val="C00000"/>
                </a:solidFill>
              </a:rPr>
              <a:t>ФГОС ДО </a:t>
            </a:r>
            <a:r>
              <a:rPr lang="ru-RU" sz="2800" dirty="0">
                <a:solidFill>
                  <a:srgbClr val="002060"/>
                </a:solidFill>
              </a:rPr>
              <a:t>содержание </a:t>
            </a:r>
            <a:r>
              <a:rPr lang="ru-RU" sz="2800" dirty="0" smtClean="0">
                <a:solidFill>
                  <a:srgbClr val="002060"/>
                </a:solidFill>
              </a:rPr>
              <a:t>образовательной программы </a:t>
            </a:r>
            <a:r>
              <a:rPr lang="ru-RU" sz="2800" dirty="0">
                <a:solidFill>
                  <a:srgbClr val="002060"/>
                </a:solidFill>
              </a:rPr>
              <a:t>в ДОУ должно обеспечивать развитие личности,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мотивации и способностей детей в различных </a:t>
            </a:r>
            <a:r>
              <a:rPr lang="ru-RU" sz="2800" dirty="0" smtClean="0">
                <a:solidFill>
                  <a:srgbClr val="002060"/>
                </a:solidFill>
              </a:rPr>
              <a:t>видах деятельности </a:t>
            </a:r>
            <a:r>
              <a:rPr lang="ru-RU" sz="2800" dirty="0">
                <a:solidFill>
                  <a:srgbClr val="002060"/>
                </a:solidFill>
              </a:rPr>
              <a:t>и охватывать следующие структурные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единицы, </a:t>
            </a:r>
            <a:r>
              <a:rPr lang="ru-RU" sz="2800" dirty="0" smtClean="0">
                <a:solidFill>
                  <a:srgbClr val="002060"/>
                </a:solidFill>
              </a:rPr>
              <a:t>т.е. образовательные области </a:t>
            </a:r>
            <a:r>
              <a:rPr lang="ru-RU" sz="2800" dirty="0">
                <a:solidFill>
                  <a:srgbClr val="002060"/>
                </a:solidFill>
              </a:rPr>
              <a:t>:</a:t>
            </a:r>
          </a:p>
          <a:p>
            <a:endParaRPr lang="ru-RU" dirty="0"/>
          </a:p>
          <a:p>
            <a:pPr marL="457200" indent="-457200">
              <a:buClr>
                <a:srgbClr val="C00000"/>
              </a:buClr>
              <a:buSzPct val="56000"/>
              <a:buFont typeface="Wingdings" panose="05000000000000000000" pitchFamily="2" charset="2"/>
              <a:buChar char="v"/>
            </a:pPr>
            <a:r>
              <a:rPr lang="ru-RU" sz="3200" dirty="0" smtClean="0"/>
              <a:t> </a:t>
            </a:r>
            <a:r>
              <a:rPr lang="ru-RU" sz="3600" b="1" dirty="0">
                <a:solidFill>
                  <a:srgbClr val="002060"/>
                </a:solidFill>
              </a:rPr>
              <a:t>социально-коммуникативное развитие</a:t>
            </a:r>
            <a:r>
              <a:rPr lang="ru-RU" sz="3600" b="1" dirty="0" smtClean="0">
                <a:solidFill>
                  <a:srgbClr val="002060"/>
                </a:solidFill>
              </a:rPr>
              <a:t>;</a:t>
            </a:r>
            <a:endParaRPr lang="ru-RU" sz="3600" b="1" dirty="0">
              <a:solidFill>
                <a:srgbClr val="002060"/>
              </a:solidFill>
            </a:endParaRPr>
          </a:p>
          <a:p>
            <a:pPr marL="571500" indent="-571500">
              <a:buClr>
                <a:srgbClr val="C00000"/>
              </a:buClr>
              <a:buSzPct val="56000"/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познавательное развитие</a:t>
            </a:r>
            <a:r>
              <a:rPr lang="ru-RU" sz="3600" b="1" dirty="0" smtClean="0">
                <a:solidFill>
                  <a:srgbClr val="FF0000"/>
                </a:solidFill>
              </a:rPr>
              <a:t>;</a:t>
            </a:r>
            <a:endParaRPr lang="ru-RU" sz="3600" b="1" dirty="0">
              <a:solidFill>
                <a:srgbClr val="FF0000"/>
              </a:solidFill>
            </a:endParaRPr>
          </a:p>
          <a:p>
            <a:pPr marL="571500" indent="-571500">
              <a:buClr>
                <a:srgbClr val="C00000"/>
              </a:buClr>
              <a:buSzPct val="56000"/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>
                <a:solidFill>
                  <a:srgbClr val="002060"/>
                </a:solidFill>
              </a:rPr>
              <a:t>речевое развитие</a:t>
            </a:r>
            <a:r>
              <a:rPr lang="ru-RU" sz="3600" b="1" dirty="0" smtClean="0">
                <a:solidFill>
                  <a:srgbClr val="002060"/>
                </a:solidFill>
              </a:rPr>
              <a:t>;</a:t>
            </a:r>
            <a:endParaRPr lang="ru-RU" sz="3600" b="1" dirty="0">
              <a:solidFill>
                <a:srgbClr val="002060"/>
              </a:solidFill>
            </a:endParaRPr>
          </a:p>
          <a:p>
            <a:pPr marL="571500" indent="-571500">
              <a:buClr>
                <a:srgbClr val="C00000"/>
              </a:buClr>
              <a:buSzPct val="56000"/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>
                <a:solidFill>
                  <a:srgbClr val="002060"/>
                </a:solidFill>
              </a:rPr>
              <a:t>художественно-эстетическое развитие</a:t>
            </a:r>
            <a:r>
              <a:rPr lang="ru-RU" sz="3600" b="1" dirty="0" smtClean="0">
                <a:solidFill>
                  <a:srgbClr val="002060"/>
                </a:solidFill>
              </a:rPr>
              <a:t>;</a:t>
            </a:r>
            <a:endParaRPr lang="ru-RU" sz="3600" b="1" dirty="0">
              <a:solidFill>
                <a:srgbClr val="002060"/>
              </a:solidFill>
            </a:endParaRPr>
          </a:p>
          <a:p>
            <a:pPr marL="571500" indent="-571500">
              <a:buClr>
                <a:srgbClr val="C00000"/>
              </a:buClr>
              <a:buSzPct val="56000"/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>
                <a:solidFill>
                  <a:srgbClr val="002060"/>
                </a:solidFill>
              </a:rPr>
              <a:t>физическое развитие.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5643473"/>
            <a:ext cx="3917005" cy="1050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664" y="5597938"/>
            <a:ext cx="3917005" cy="1050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032" y="5550843"/>
            <a:ext cx="3917005" cy="105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67" y="852515"/>
            <a:ext cx="6349173" cy="476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695" y="926276"/>
            <a:ext cx="3307227" cy="2224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442" y="3233455"/>
            <a:ext cx="4575061" cy="343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921" y="5570542"/>
            <a:ext cx="4380911" cy="11753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3120" y="136183"/>
            <a:ext cx="11896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Предметные  игры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816" y="953316"/>
            <a:ext cx="1274720" cy="2132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50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39" y="216816"/>
            <a:ext cx="6146278" cy="460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7"/>
          <a:stretch/>
        </p:blipFill>
        <p:spPr>
          <a:xfrm>
            <a:off x="6519402" y="1894787"/>
            <a:ext cx="5378061" cy="4632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26" y="5031829"/>
            <a:ext cx="5572774" cy="1495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787" y="189605"/>
            <a:ext cx="5572774" cy="14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40" y="131975"/>
            <a:ext cx="6460503" cy="484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078" y="131975"/>
            <a:ext cx="2817229" cy="369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706" y="2841895"/>
            <a:ext cx="2928108" cy="3756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67" y="5109327"/>
            <a:ext cx="5572774" cy="1495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408" y="3838161"/>
            <a:ext cx="1964933" cy="2695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906" y="283319"/>
            <a:ext cx="1439489" cy="240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54" y="141402"/>
            <a:ext cx="5341855" cy="400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726" y="141403"/>
            <a:ext cx="4985048" cy="389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332" y="3810047"/>
            <a:ext cx="5168516" cy="294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285" y="1113683"/>
            <a:ext cx="1234440" cy="206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83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835" y="163638"/>
            <a:ext cx="11880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</a:rPr>
              <a:t>Сюжетно - ролевые игры</a:t>
            </a:r>
            <a:endParaRPr lang="ru-RU" sz="4000" b="1" u="sng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6" b="-1305"/>
          <a:stretch/>
        </p:blipFill>
        <p:spPr>
          <a:xfrm>
            <a:off x="1772238" y="880667"/>
            <a:ext cx="8198177" cy="585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35" y="4773313"/>
            <a:ext cx="1435752" cy="196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578" y="4685122"/>
            <a:ext cx="1228034" cy="2054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35" y="4770206"/>
            <a:ext cx="1435752" cy="196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3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539" y="125928"/>
            <a:ext cx="8681506" cy="6511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60" y="4518430"/>
            <a:ext cx="1537383" cy="210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301" y="4473883"/>
            <a:ext cx="1287129" cy="215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70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21" y="103836"/>
            <a:ext cx="7107812" cy="5519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779" y="3459637"/>
            <a:ext cx="5644863" cy="3176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261" y="121155"/>
            <a:ext cx="3015052" cy="3307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26" y="5623438"/>
            <a:ext cx="4443032" cy="11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79" y="75391"/>
            <a:ext cx="4942364" cy="658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152" y="113932"/>
            <a:ext cx="4838081" cy="655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583" y="4005070"/>
            <a:ext cx="1287129" cy="215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769" y="785185"/>
            <a:ext cx="1537383" cy="210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30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8722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174" y="365125"/>
            <a:ext cx="11638722" cy="13245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002060"/>
                </a:solidFill>
              </a:rPr>
              <a:t>Без</a:t>
            </a:r>
            <a:r>
              <a:rPr lang="ru-RU" b="1" i="1" dirty="0">
                <a:solidFill>
                  <a:srgbClr val="002060"/>
                </a:solidFill>
              </a:rPr>
              <a:t> игры нет, и не может быть полноценного умственного развития.  Игра  –  это  огромное  светлое  окно,  через которое в духовный     мир     ребенка     вливается      живительный      поток представлений,  понятий.  Игра – это  искра, зажигающая огонек пытливости и любознательности.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В</a:t>
            </a:r>
            <a:r>
              <a:rPr lang="ru-RU" sz="3600" b="1" i="1" dirty="0">
                <a:solidFill>
                  <a:srgbClr val="C00000"/>
                </a:solidFill>
              </a:rPr>
              <a:t>. А. Сухомлинский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028402" y="-8904"/>
            <a:ext cx="4178263" cy="9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45" y="179108"/>
            <a:ext cx="11658155" cy="646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08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079" y="137866"/>
            <a:ext cx="8776355" cy="658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3" y="4489919"/>
            <a:ext cx="1537383" cy="210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405" y="4363288"/>
            <a:ext cx="1287129" cy="215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070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85" y="1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8536" y="0"/>
            <a:ext cx="11802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Макеты</a:t>
            </a:r>
            <a:r>
              <a:rPr lang="ru-RU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730" y="707886"/>
            <a:ext cx="7704544" cy="595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100" y="3685274"/>
            <a:ext cx="1694680" cy="2834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" y="3959257"/>
            <a:ext cx="1971045" cy="270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03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75" y="84842"/>
            <a:ext cx="6101925" cy="485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658" y="2177592"/>
            <a:ext cx="6046337" cy="456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12" y="5092353"/>
            <a:ext cx="5572774" cy="1495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439" y="467290"/>
            <a:ext cx="5572774" cy="14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268" y="124061"/>
            <a:ext cx="11943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Строительно-конструктивные игры</a:t>
            </a:r>
            <a:r>
              <a:rPr lang="ru-RU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84" y="859051"/>
            <a:ext cx="4520489" cy="584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905" y="831947"/>
            <a:ext cx="4386056" cy="584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99796" y="2938317"/>
            <a:ext cx="1966085" cy="374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5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30" y="131975"/>
            <a:ext cx="5995448" cy="449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5192" y="2430694"/>
            <a:ext cx="6237644" cy="426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62" y="5085282"/>
            <a:ext cx="5572774" cy="1495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70" y="443989"/>
            <a:ext cx="5572774" cy="14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778" y="2356701"/>
            <a:ext cx="6169622" cy="427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09" y="211293"/>
            <a:ext cx="6429081" cy="4246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09" y="4892644"/>
            <a:ext cx="5572774" cy="1495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047" y="548295"/>
            <a:ext cx="5572774" cy="14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4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83" y="141402"/>
            <a:ext cx="6208319" cy="4656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313" y="1373536"/>
            <a:ext cx="6112807" cy="5244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22" y="5080267"/>
            <a:ext cx="5572774" cy="1495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184" y="141402"/>
            <a:ext cx="4525777" cy="12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75" y="139220"/>
            <a:ext cx="4676483" cy="6623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226" y="134841"/>
            <a:ext cx="4266641" cy="6588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558" y="3626267"/>
            <a:ext cx="1652336" cy="314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34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268" y="86354"/>
            <a:ext cx="11755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40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путешествие в детском саду</a:t>
            </a:r>
            <a:r>
              <a:rPr lang="ru-RU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b="1" u="sng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31" y="880594"/>
            <a:ext cx="7025426" cy="294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677" y="3428999"/>
            <a:ext cx="7313921" cy="319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5098"/>
            <a:ext cx="4826524" cy="1901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657" y="868679"/>
            <a:ext cx="440436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6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8722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174" y="365125"/>
            <a:ext cx="11638722" cy="13245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3995" y="0"/>
            <a:ext cx="118640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Общие цели </a:t>
            </a:r>
            <a:r>
              <a:rPr lang="ru-RU" sz="3600" b="1" dirty="0">
                <a:solidFill>
                  <a:srgbClr val="C00000"/>
                </a:solidFill>
              </a:rPr>
              <a:t>и задачи игровых </a:t>
            </a:r>
            <a:r>
              <a:rPr lang="ru-RU" sz="3600" b="1" dirty="0" smtClean="0">
                <a:solidFill>
                  <a:srgbClr val="C00000"/>
                </a:solidFill>
              </a:rPr>
              <a:t>технологий согласно ФГОС:</a:t>
            </a:r>
            <a:endParaRPr lang="ru-RU" sz="3200" b="1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b="1" u="sng" dirty="0" smtClean="0">
                <a:solidFill>
                  <a:srgbClr val="002060"/>
                </a:solidFill>
              </a:rPr>
              <a:t> Мотивация</a:t>
            </a:r>
            <a:r>
              <a:rPr lang="ru-RU" sz="3600" b="1" dirty="0" smtClean="0">
                <a:solidFill>
                  <a:srgbClr val="002060"/>
                </a:solidFill>
              </a:rPr>
              <a:t> ребёнка к игровой </a:t>
            </a:r>
            <a:r>
              <a:rPr lang="ru-RU" sz="3600" b="1" dirty="0">
                <a:solidFill>
                  <a:srgbClr val="002060"/>
                </a:solidFill>
              </a:rPr>
              <a:t>деятельности, </a:t>
            </a:r>
            <a:r>
              <a:rPr lang="ru-RU" sz="3600" b="1" dirty="0" smtClean="0">
                <a:solidFill>
                  <a:srgbClr val="002060"/>
                </a:solidFill>
              </a:rPr>
              <a:t>формирование желания желание </a:t>
            </a:r>
            <a:r>
              <a:rPr lang="ru-RU" sz="3600" b="1" dirty="0">
                <a:solidFill>
                  <a:srgbClr val="002060"/>
                </a:solidFill>
              </a:rPr>
              <a:t>узнать что-то </a:t>
            </a:r>
            <a:r>
              <a:rPr lang="ru-RU" sz="3600" b="1" dirty="0" smtClean="0">
                <a:solidFill>
                  <a:srgbClr val="002060"/>
                </a:solidFill>
              </a:rPr>
              <a:t>новое и интересное;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b="1" u="sng" dirty="0" smtClean="0">
                <a:solidFill>
                  <a:srgbClr val="002060"/>
                </a:solidFill>
              </a:rPr>
              <a:t> Самореализация</a:t>
            </a:r>
            <a:r>
              <a:rPr lang="ru-RU" sz="3600" b="1" dirty="0" smtClean="0">
                <a:solidFill>
                  <a:srgbClr val="002060"/>
                </a:solidFill>
              </a:rPr>
              <a:t> ребёнка в игре, через проявление игровой инициативы;</a:t>
            </a:r>
            <a:endParaRPr lang="ru-RU" sz="3600" b="1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u="sng" dirty="0" smtClean="0">
                <a:solidFill>
                  <a:srgbClr val="002060"/>
                </a:solidFill>
              </a:rPr>
              <a:t>Развитие </a:t>
            </a:r>
            <a:r>
              <a:rPr lang="ru-RU" sz="3600" b="1" u="sng" dirty="0">
                <a:solidFill>
                  <a:srgbClr val="002060"/>
                </a:solidFill>
              </a:rPr>
              <a:t>коммуникативных навыков</a:t>
            </a:r>
            <a:r>
              <a:rPr lang="ru-RU" sz="3600" b="1" dirty="0">
                <a:solidFill>
                  <a:srgbClr val="002060"/>
                </a:solidFill>
              </a:rPr>
              <a:t>. 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b="1" u="sng" dirty="0" smtClean="0">
                <a:solidFill>
                  <a:srgbClr val="002060"/>
                </a:solidFill>
              </a:rPr>
              <a:t> </a:t>
            </a:r>
            <a:r>
              <a:rPr lang="ru-RU" sz="3600" b="1" u="sng" dirty="0" err="1" smtClean="0">
                <a:solidFill>
                  <a:srgbClr val="002060"/>
                </a:solidFill>
              </a:rPr>
              <a:t>Игротерапия</a:t>
            </a:r>
            <a:r>
              <a:rPr lang="ru-RU" sz="3600" b="1" dirty="0" smtClean="0">
                <a:solidFill>
                  <a:srgbClr val="002060"/>
                </a:solidFill>
              </a:rPr>
              <a:t> (осуществление терапевтического эффекта через различные виды игр)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12" y="5552762"/>
            <a:ext cx="4070485" cy="1086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01" y="5657697"/>
            <a:ext cx="3620783" cy="931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863" y="5523346"/>
            <a:ext cx="4087710" cy="10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3322" y="76928"/>
            <a:ext cx="1189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Дидактические </a:t>
            </a:r>
            <a:r>
              <a:rPr lang="ru-RU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 </a:t>
            </a:r>
            <a:endParaRPr lang="ru-RU" sz="4000" b="1" u="sng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22" y="861742"/>
            <a:ext cx="5481040" cy="450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027" y="3650616"/>
            <a:ext cx="3721232" cy="300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179" y="861742"/>
            <a:ext cx="3858367" cy="347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355" y="369443"/>
            <a:ext cx="1840283" cy="307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9412"/>
            <a:ext cx="4345757" cy="11659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034" y="5448367"/>
            <a:ext cx="4256514" cy="11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13" y="113123"/>
            <a:ext cx="5171689" cy="358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446" y="113123"/>
            <a:ext cx="5878591" cy="358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644" y="3319535"/>
            <a:ext cx="4585978" cy="3439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95" y="3798348"/>
            <a:ext cx="2637560" cy="286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077" y="3930976"/>
            <a:ext cx="2744498" cy="2521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347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18" y="307962"/>
            <a:ext cx="5492546" cy="4195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372" y="2055044"/>
            <a:ext cx="6004620" cy="4503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11427"/>
            <a:ext cx="5572774" cy="1495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182" y="307962"/>
            <a:ext cx="5572774" cy="14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94" y="141402"/>
            <a:ext cx="5819480" cy="4364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195" y="160178"/>
            <a:ext cx="5794446" cy="4345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5410" y="4024707"/>
            <a:ext cx="4325793" cy="2833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52" y="4750892"/>
            <a:ext cx="2458286" cy="186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681" y="4767449"/>
            <a:ext cx="2458286" cy="186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53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38" y="169683"/>
            <a:ext cx="4736969" cy="4939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208" y="179993"/>
            <a:ext cx="6792995" cy="492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213" y="5059080"/>
            <a:ext cx="2713352" cy="1705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914" y="4959179"/>
            <a:ext cx="2284925" cy="17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550" y="98198"/>
            <a:ext cx="8908337" cy="6605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3070436"/>
            <a:ext cx="1960384" cy="3632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196" y="3208641"/>
            <a:ext cx="1885804" cy="3494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839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35" y="1150070"/>
            <a:ext cx="3289458" cy="551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059" y="1142999"/>
            <a:ext cx="3022059" cy="552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823" y="1687398"/>
            <a:ext cx="4998403" cy="449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7935" y="205703"/>
            <a:ext cx="11892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Экспериментирование</a:t>
            </a:r>
            <a:endParaRPr lang="ru-RU" sz="4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6401" y="124062"/>
            <a:ext cx="118933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Театрализованная деятельность</a:t>
            </a:r>
            <a:endParaRPr lang="ru-RU" sz="4000" u="sng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77" y="831947"/>
            <a:ext cx="6506704" cy="400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857" y="2421901"/>
            <a:ext cx="7133890" cy="399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888" y="948971"/>
            <a:ext cx="2529526" cy="1337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414" y="943085"/>
            <a:ext cx="2529526" cy="13378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77" y="5189859"/>
            <a:ext cx="2529526" cy="1337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5903" y="5189859"/>
            <a:ext cx="2102327" cy="13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17" y="102882"/>
            <a:ext cx="10888540" cy="665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5193" y="114635"/>
            <a:ext cx="11497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Улитка-робот</a:t>
            </a:r>
            <a:endParaRPr lang="ru-RU" sz="4000" u="sng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968" y="822521"/>
            <a:ext cx="7865097" cy="589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09" y="4204067"/>
            <a:ext cx="1758190" cy="241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614" y="4204066"/>
            <a:ext cx="1441540" cy="241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00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8722"/>
            <a:ext cx="12192000" cy="70667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174" y="139148"/>
            <a:ext cx="11688417" cy="56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409" y="69574"/>
            <a:ext cx="11691730" cy="442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u="sng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игровых технологий на занятиях в ДОУ: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SzPct val="50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делает ребёнка более активным;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SzPct val="50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повышает 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познавательный интерес;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SzPct val="50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 память, мышление и внимание;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SzPct val="50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развитию творческих способностей, выработке речевых умений и навыков.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754" y="4497453"/>
            <a:ext cx="6703944" cy="21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033" y="174395"/>
            <a:ext cx="8678944" cy="6509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035" y="4519128"/>
            <a:ext cx="1455851" cy="216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58" y="4501000"/>
            <a:ext cx="1521433" cy="226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27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18504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77" y="165129"/>
            <a:ext cx="10580683" cy="652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9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21026" y="2107786"/>
            <a:ext cx="10515600" cy="3348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90600" y="517525"/>
            <a:ext cx="10515600" cy="5366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                 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5225" y="228599"/>
            <a:ext cx="1175136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Материал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усвоенный во время игры, откладывается в детской памяти на более продолжительное время.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Помимо </a:t>
            </a: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этого, по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обучение в такой форме: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 логическое и критическое мышление;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формирует навык выстраивания причинно-следственных связей;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воспитывает креативный подход к решению поставленных задач;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поощряет проявление инициативы;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физическому развитию.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877" y="5515877"/>
            <a:ext cx="4929809" cy="12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8505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087" y="188843"/>
            <a:ext cx="11827565" cy="385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формы взаимодействия, способствующие познавательному развитию: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вовлечение ребенка в различные виды деятельности;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дидактических игр;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SzPct val="5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методов обучения, направленных на обогащение творческого воображения, мышления, памяти, развития речи.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3402" y="4261629"/>
            <a:ext cx="1155325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Познавательный интерес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избирательная направленность на познание предметов, явлений, событий окружающего мира, активизирующая психические процессы и деятельность человека, его познавательные возможности.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9209" y="159025"/>
            <a:ext cx="11887200" cy="520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Познавательный интерес состоит из следующих взаимосвязанных процессов: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SzPct val="56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интеллектуальные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логические действия и операции </a:t>
            </a: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(анализ, синтез, обобщение, сравнение)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доказательства;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SzPct val="56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эмоциональные</a:t>
            </a:r>
            <a: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переживание успеха, радости познания, гордости за свои достижения, удовлетворение деятельностью;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SzPct val="56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регулятивные</a:t>
            </a:r>
            <a: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волевые устремления, целенаправленность, настойчивость, внимание, принятие решений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SzPct val="56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творческие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воображение, создание новых моделей, образов.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049" y="5249861"/>
            <a:ext cx="4929809" cy="13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8505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530" y="132241"/>
            <a:ext cx="11820940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организации предметно-пространственной среды в ДОУ.</a:t>
            </a:r>
            <a:endParaRPr lang="ru-RU" sz="2800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081" y="690984"/>
            <a:ext cx="7710341" cy="594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61" y="4429262"/>
            <a:ext cx="1661160" cy="227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793" y="4429262"/>
            <a:ext cx="1234440" cy="206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8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98" y="10042342"/>
            <a:ext cx="10948339" cy="61584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8505" cy="685799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19402" y="3810047"/>
            <a:ext cx="4862559" cy="2101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530" y="132241"/>
            <a:ext cx="11820940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организации предметно-пространственной среды в ДОУ.</a:t>
            </a:r>
            <a:endParaRPr lang="ru-RU" sz="2800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409" y="690984"/>
            <a:ext cx="8183915" cy="587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25" y="4466969"/>
            <a:ext cx="1661160" cy="227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741" y="4466969"/>
            <a:ext cx="1234440" cy="206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673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292</Words>
  <Application>Microsoft Office PowerPoint</Application>
  <PresentationFormat>Широкоэкранный</PresentationFormat>
  <Paragraphs>67</Paragraphs>
  <Slides>41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Times New Roman</vt:lpstr>
      <vt:lpstr>Verdana</vt:lpstr>
      <vt:lpstr>Wingdings</vt:lpstr>
      <vt:lpstr>Тема Office</vt:lpstr>
      <vt:lpstr>                         Применение игровых технологий для развития познавательной активности детей дошкольного возраста</vt:lpstr>
      <vt:lpstr>            Без игры нет, и не может быть полноценного умственного развития.  Игра  –  это  огромное  светлое  окно,  через которое в духовный     мир     ребенка     вливается      живительный      поток представлений,  понятий.  Игра – это  искра, зажигающая огонек пытливости и любознательности.  В. А. Сухомлинский   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игровых технологий для развития познавательной активности детей дошкольного возраста</dc:title>
  <dc:creator>AORUS</dc:creator>
  <cp:lastModifiedBy>AORUS</cp:lastModifiedBy>
  <cp:revision>97</cp:revision>
  <dcterms:created xsi:type="dcterms:W3CDTF">2022-04-04T16:14:37Z</dcterms:created>
  <dcterms:modified xsi:type="dcterms:W3CDTF">2022-06-08T19:44:08Z</dcterms:modified>
</cp:coreProperties>
</file>